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5.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7" Type="http://schemas.openxmlformats.org/officeDocument/2006/relationships/slideLayout" Target="../slideLayouts/slideLayout1.xml"/><Relationship Id="rId8"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658785" y="540306"/>
            <a:ext cx="8300918" cy="735211"/>
          </a:xfrm>
          <a:prstGeom prst="rect">
            <a:avLst/>
          </a:prstGeom>
          <a:noFill/>
          <a:ln/>
        </p:spPr>
        <p:txBody>
          <a:bodyPr wrap="none" rtlCol="0" anchor="t"/>
          <a:lstStyle/>
          <a:p>
            <a:pPr indent="0" marL="0">
              <a:lnSpc>
                <a:spcPts val="5789"/>
              </a:lnSpc>
              <a:buNone/>
            </a:pPr>
            <a:r>
              <a:rPr lang="en-US" sz="4631" b="1" dirty="0">
                <a:solidFill>
                  <a:srgbClr val="000000"/>
                </a:solidFill>
                <a:latin typeface="Instrument Sans" pitchFamily="34" charset="0"/>
                <a:ea typeface="Instrument Sans" pitchFamily="34" charset="-122"/>
                <a:cs typeface="Instrument Sans" pitchFamily="34" charset="-120"/>
              </a:rPr>
              <a:t>Jetpack Compose Genel Bakış</a:t>
            </a:r>
            <a:endParaRPr lang="en-US" sz="4631" dirty="0"/>
          </a:p>
        </p:txBody>
      </p:sp>
      <p:pic>
        <p:nvPicPr>
          <p:cNvPr id="7" name="Image 2" descr="preencoded.png">    </p:cNvPr>
          <p:cNvPicPr>
            <a:picLocks noChangeAspect="1"/>
          </p:cNvPicPr>
          <p:nvPr/>
        </p:nvPicPr>
        <p:blipFill>
          <a:blip r:embed="rId3"/>
          <a:stretch>
            <a:fillRect/>
          </a:stretch>
        </p:blipFill>
        <p:spPr>
          <a:xfrm>
            <a:off x="2658785" y="1569601"/>
            <a:ext cx="9312712" cy="3766899"/>
          </a:xfrm>
          <a:prstGeom prst="rect">
            <a:avLst/>
          </a:prstGeom>
        </p:spPr>
      </p:pic>
      <p:sp>
        <p:nvSpPr>
          <p:cNvPr id="8" name="Text 3"/>
          <p:cNvSpPr/>
          <p:nvPr/>
        </p:nvSpPr>
        <p:spPr>
          <a:xfrm>
            <a:off x="2658785" y="5557004"/>
            <a:ext cx="9312712" cy="1254919"/>
          </a:xfrm>
          <a:prstGeom prst="rect">
            <a:avLst/>
          </a:prstGeom>
          <a:noFill/>
          <a:ln/>
        </p:spPr>
        <p:txBody>
          <a:bodyPr wrap="square" rtlCol="0" anchor="t"/>
          <a:lstStyle/>
          <a:p>
            <a:pPr indent="0" marL="0">
              <a:lnSpc>
                <a:spcPts val="2470"/>
              </a:lnSpc>
              <a:buNone/>
            </a:pPr>
            <a:r>
              <a:rPr lang="en-US" sz="1544" dirty="0">
                <a:solidFill>
                  <a:srgbClr val="000000"/>
                </a:solidFill>
                <a:latin typeface="Instrument Sans" pitchFamily="34" charset="0"/>
                <a:ea typeface="Instrument Sans" pitchFamily="34" charset="-122"/>
                <a:cs typeface="Instrument Sans" pitchFamily="34" charset="-120"/>
              </a:rPr>
              <a:t>Mobil uygulama geliştirmenin temel taşlarından biri olan kullanıcı arayüzü (UI), Android ekosisteminde önemli bir rol oynar. Google'ın geliştiricilere daha etkili ve hızlı bir şekilde Android uygulama arayüzleri oluşturma amacıyla sunduğu Jetpack Compose, XML tabanlı geleneksel arayüz geliştirme yöntemlerini bırakarak, Kotlin diline odaklanan modern bir yaklaşım sunar.</a:t>
            </a:r>
            <a:endParaRPr lang="en-US" sz="1544" dirty="0"/>
          </a:p>
        </p:txBody>
      </p:sp>
      <p:sp>
        <p:nvSpPr>
          <p:cNvPr id="9" name="Shape 4"/>
          <p:cNvSpPr/>
          <p:nvPr/>
        </p:nvSpPr>
        <p:spPr>
          <a:xfrm>
            <a:off x="7158276" y="7032427"/>
            <a:ext cx="313611" cy="313611"/>
          </a:xfrm>
          <a:prstGeom prst="roundRect">
            <a:avLst>
              <a:gd name="adj" fmla="val 29154225"/>
            </a:avLst>
          </a:prstGeom>
          <a:noFill/>
          <a:ln w="7620">
            <a:solidFill>
              <a:srgbClr val="FFFFFF"/>
            </a:solidFill>
            <a:prstDash val="solid"/>
          </a:ln>
        </p:spPr>
      </p:sp>
      <p:pic>
        <p:nvPicPr>
          <p:cNvPr id="10" name="Image 3" descr="preencoded.png">    </p:cNvPr>
          <p:cNvPicPr>
            <a:picLocks noChangeAspect="1"/>
          </p:cNvPicPr>
          <p:nvPr/>
        </p:nvPicPr>
        <p:blipFill>
          <a:blip r:embed="rId4"/>
          <a:stretch>
            <a:fillRect/>
          </a:stretch>
        </p:blipFill>
        <p:spPr>
          <a:xfrm>
            <a:off x="7165896" y="7040047"/>
            <a:ext cx="298371" cy="298371"/>
          </a:xfrm>
          <a:prstGeom prst="rect">
            <a:avLst/>
          </a:prstGeom>
        </p:spPr>
      </p:pic>
      <p:sp>
        <p:nvSpPr>
          <p:cNvPr id="11" name="Text 5"/>
          <p:cNvSpPr/>
          <p:nvPr/>
        </p:nvSpPr>
        <p:spPr>
          <a:xfrm>
            <a:off x="5922645" y="7346156"/>
            <a:ext cx="2784872" cy="343019"/>
          </a:xfrm>
          <a:prstGeom prst="rect">
            <a:avLst/>
          </a:prstGeom>
          <a:noFill/>
          <a:ln/>
        </p:spPr>
        <p:txBody>
          <a:bodyPr wrap="none" rtlCol="0" anchor="t"/>
          <a:lstStyle/>
          <a:p>
            <a:pPr algn="ctr" indent="0" marL="0">
              <a:lnSpc>
                <a:spcPts val="2702"/>
              </a:lnSpc>
              <a:buNone/>
            </a:pPr>
            <a:r>
              <a:rPr lang="en-US" sz="1930" b="1" dirty="0">
                <a:solidFill>
                  <a:srgbClr val="000000"/>
                </a:solidFill>
                <a:latin typeface="Instrument Sans" pitchFamily="34" charset="0"/>
                <a:ea typeface="Instrument Sans" pitchFamily="34" charset="-122"/>
                <a:cs typeface="Instrument Sans" pitchFamily="34" charset="-120"/>
              </a:rPr>
              <a:t>by İbrahim Can Erdoğan</a:t>
            </a:r>
            <a:endParaRPr lang="en-US" sz="1930" dirty="0"/>
          </a:p>
        </p:txBody>
      </p:sp>
      <p:pic>
        <p:nvPicPr>
          <p:cNvPr id="12"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3001327"/>
            <a:ext cx="5295662" cy="555427"/>
          </a:xfrm>
          <a:prstGeom prst="rect">
            <a:avLst/>
          </a:prstGeom>
          <a:noFill/>
          <a:ln/>
        </p:spPr>
        <p:txBody>
          <a:bodyPr wrap="none" rtlCol="0" anchor="t"/>
          <a:lstStyle/>
          <a:p>
            <a:pPr indent="0" marL="0">
              <a:lnSpc>
                <a:spcPts val="4374"/>
              </a:lnSpc>
              <a:buNone/>
            </a:pPr>
            <a:r>
              <a:rPr lang="en-US" sz="3499" b="1" dirty="0">
                <a:solidFill>
                  <a:srgbClr val="000000"/>
                </a:solidFill>
                <a:latin typeface="Instrument Sans" pitchFamily="34" charset="0"/>
                <a:ea typeface="Instrument Sans" pitchFamily="34" charset="-122"/>
                <a:cs typeface="Instrument Sans" pitchFamily="34" charset="-120"/>
              </a:rPr>
              <a:t>Jetpack Compose Nedir?</a:t>
            </a:r>
            <a:endParaRPr lang="en-US" sz="3499" dirty="0"/>
          </a:p>
        </p:txBody>
      </p:sp>
      <p:sp>
        <p:nvSpPr>
          <p:cNvPr id="7" name="Text 3"/>
          <p:cNvSpPr/>
          <p:nvPr/>
        </p:nvSpPr>
        <p:spPr>
          <a:xfrm>
            <a:off x="2037993" y="3806666"/>
            <a:ext cx="10554414" cy="1421606"/>
          </a:xfrm>
          <a:prstGeom prst="rect">
            <a:avLst/>
          </a:prstGeom>
          <a:noFill/>
          <a:ln/>
        </p:spPr>
        <p:txBody>
          <a:bodyPr wrap="square" rtlCol="0" anchor="t"/>
          <a:lstStyle/>
          <a:p>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Jetpack Compose, Android UI geliştirmek için kullanılan bir toolkit'tir. Temelde, kullanıcı arayüzü tasarımını daha basit ve etkili hale getirmek amacıyla tasarlanmıştır. XML yerine Kotlin dilini kullanarak, geliştiricilere daha okunabilir ve esnek bir kodlama deneyimi sunar. Aynı zamanda, reaktif programlama prensiplerini benimser ve canlı önizleme gibi özelliklerle hızlı geliştirme süreçleri sağlar.</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1854637"/>
            <a:ext cx="8262104" cy="555427"/>
          </a:xfrm>
          <a:prstGeom prst="rect">
            <a:avLst/>
          </a:prstGeom>
          <a:noFill/>
          <a:ln/>
        </p:spPr>
        <p:txBody>
          <a:bodyPr wrap="none" rtlCol="0" anchor="t"/>
          <a:lstStyle/>
          <a:p>
            <a:pPr indent="0" marL="0">
              <a:lnSpc>
                <a:spcPts val="4374"/>
              </a:lnSpc>
              <a:buNone/>
            </a:pPr>
            <a:r>
              <a:rPr lang="en-US" sz="3499" b="1" dirty="0">
                <a:solidFill>
                  <a:srgbClr val="000000"/>
                </a:solidFill>
                <a:latin typeface="Instrument Sans" pitchFamily="34" charset="0"/>
                <a:ea typeface="Instrument Sans" pitchFamily="34" charset="-122"/>
                <a:cs typeface="Instrument Sans" pitchFamily="34" charset="-120"/>
              </a:rPr>
              <a:t>Neden Jetpack Compose? &amp; Avantajları</a:t>
            </a:r>
            <a:endParaRPr lang="en-US" sz="3499" dirty="0"/>
          </a:p>
        </p:txBody>
      </p:sp>
      <p:sp>
        <p:nvSpPr>
          <p:cNvPr id="7" name="Text 3"/>
          <p:cNvSpPr/>
          <p:nvPr/>
        </p:nvSpPr>
        <p:spPr>
          <a:xfrm>
            <a:off x="2037993" y="2659975"/>
            <a:ext cx="10554414" cy="355402"/>
          </a:xfrm>
          <a:prstGeom prst="rect">
            <a:avLst/>
          </a:prstGeom>
          <a:noFill/>
          <a:ln/>
        </p:spPr>
        <p:txBody>
          <a:bodyPr wrap="none" rtlCol="0" anchor="t"/>
          <a:lstStyle/>
          <a:p>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Jetpack Compose'un birçok avantajı vardır:</a:t>
            </a:r>
            <a:endParaRPr lang="en-US" sz="1750" dirty="0"/>
          </a:p>
        </p:txBody>
      </p:sp>
      <p:sp>
        <p:nvSpPr>
          <p:cNvPr id="8" name="Text 4"/>
          <p:cNvSpPr/>
          <p:nvPr/>
        </p:nvSpPr>
        <p:spPr>
          <a:xfrm>
            <a:off x="2393394" y="3265289"/>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az kod:</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Jetpack Compose ile, geleneksel UI geliştirme yöntemlerine kıyasla daha az kod yazarak karmaşık kullanıcı arayüzleri oluşturabilirsiniz.</a:t>
            </a:r>
            <a:endParaRPr lang="en-US" sz="1750" dirty="0"/>
          </a:p>
        </p:txBody>
      </p:sp>
      <p:sp>
        <p:nvSpPr>
          <p:cNvPr id="9" name="Text 5"/>
          <p:cNvSpPr/>
          <p:nvPr/>
        </p:nvSpPr>
        <p:spPr>
          <a:xfrm>
            <a:off x="2393394" y="4064913"/>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hızlı geliştirme:</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Yaklaşım, kullanıcı arayüzlerini tanımlamayı ve prototiplemeyi daha hızlı ve kolay hale getirir.</a:t>
            </a:r>
            <a:endParaRPr lang="en-US" sz="1750" dirty="0"/>
          </a:p>
        </p:txBody>
      </p:sp>
      <p:sp>
        <p:nvSpPr>
          <p:cNvPr id="10" name="Text 6"/>
          <p:cNvSpPr/>
          <p:nvPr/>
        </p:nvSpPr>
        <p:spPr>
          <a:xfrm>
            <a:off x="2393394" y="4864537"/>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sezgisel:</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Jetpack Compose, Kotlin'in gücünden yararlanır ve UI kodunuzu daha okunabilir ve anlaşılır hale getirir.</a:t>
            </a:r>
            <a:endParaRPr lang="en-US" sz="1750" dirty="0"/>
          </a:p>
        </p:txBody>
      </p:sp>
      <p:sp>
        <p:nvSpPr>
          <p:cNvPr id="11" name="Text 7"/>
          <p:cNvSpPr/>
          <p:nvPr/>
        </p:nvSpPr>
        <p:spPr>
          <a:xfrm>
            <a:off x="2393394" y="5664160"/>
            <a:ext cx="10199013" cy="710803"/>
          </a:xfrm>
          <a:prstGeom prst="rect">
            <a:avLst/>
          </a:prstGeom>
          <a:noFill/>
          <a:ln/>
        </p:spPr>
        <p:txBody>
          <a:bodyPr wrap="squar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esnek:</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Jetpack Compose, her türlü kullanıcı arayüzü gereksinimini karşılamak için geniş bir widget ve API yelpazesi sunar.</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787491"/>
            <a:ext cx="6885503" cy="555427"/>
          </a:xfrm>
          <a:prstGeom prst="rect">
            <a:avLst/>
          </a:prstGeom>
          <a:noFill/>
          <a:ln/>
        </p:spPr>
        <p:txBody>
          <a:bodyPr wrap="none" rtlCol="0" anchor="t"/>
          <a:lstStyle/>
          <a:p>
            <a:pPr indent="0" marL="0">
              <a:lnSpc>
                <a:spcPts val="4374"/>
              </a:lnSpc>
              <a:buNone/>
            </a:pPr>
            <a:r>
              <a:rPr lang="en-US" sz="3499" b="1" dirty="0">
                <a:solidFill>
                  <a:srgbClr val="000000"/>
                </a:solidFill>
                <a:latin typeface="Instrument Sans" pitchFamily="34" charset="0"/>
                <a:ea typeface="Instrument Sans" pitchFamily="34" charset="-122"/>
                <a:cs typeface="Instrument Sans" pitchFamily="34" charset="-120"/>
              </a:rPr>
              <a:t>Jetpack Compose Dezavantajları</a:t>
            </a:r>
            <a:endParaRPr lang="en-US" sz="3499" dirty="0"/>
          </a:p>
        </p:txBody>
      </p:sp>
      <p:sp>
        <p:nvSpPr>
          <p:cNvPr id="7" name="Text 3"/>
          <p:cNvSpPr/>
          <p:nvPr/>
        </p:nvSpPr>
        <p:spPr>
          <a:xfrm>
            <a:off x="2037993" y="3592830"/>
            <a:ext cx="10554414" cy="355402"/>
          </a:xfrm>
          <a:prstGeom prst="rect">
            <a:avLst/>
          </a:prstGeom>
          <a:noFill/>
          <a:ln/>
        </p:spPr>
        <p:txBody>
          <a:bodyPr wrap="none" rtlCol="0" anchor="t"/>
          <a:lstStyle/>
          <a:p>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Jetpack Compose'un bazı dezavantajları da vardır, bunlardan bazıları şunlardır:</a:t>
            </a:r>
            <a:endParaRPr lang="en-US" sz="1750" dirty="0"/>
          </a:p>
        </p:txBody>
      </p:sp>
      <p:sp>
        <p:nvSpPr>
          <p:cNvPr id="8" name="Text 4"/>
          <p:cNvSpPr/>
          <p:nvPr/>
        </p:nvSpPr>
        <p:spPr>
          <a:xfrm>
            <a:off x="2393394" y="4198144"/>
            <a:ext cx="10199013" cy="355402"/>
          </a:xfrm>
          <a:prstGeom prst="rect">
            <a:avLst/>
          </a:prstGeom>
          <a:noFill/>
          <a:ln/>
        </p:spPr>
        <p:txBody>
          <a:bodyPr wrap="non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yeni bir kütüphane:</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Compose, diğer UI kütüphaneleri kadar olgun değildir.</a:t>
            </a:r>
            <a:endParaRPr lang="en-US" sz="1750" dirty="0"/>
          </a:p>
        </p:txBody>
      </p:sp>
      <p:sp>
        <p:nvSpPr>
          <p:cNvPr id="9" name="Text 5"/>
          <p:cNvSpPr/>
          <p:nvPr/>
        </p:nvSpPr>
        <p:spPr>
          <a:xfrm>
            <a:off x="2393394" y="4642366"/>
            <a:ext cx="10199013" cy="355402"/>
          </a:xfrm>
          <a:prstGeom prst="rect">
            <a:avLst/>
          </a:prstGeom>
          <a:noFill/>
          <a:ln/>
        </p:spPr>
        <p:txBody>
          <a:bodyPr wrap="non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Daha az öğrenim kaynağı:</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Compose için daha az öğrenim kaynağı ve dokümantasyon mevcuttur.</a:t>
            </a:r>
            <a:endParaRPr lang="en-US" sz="1750" dirty="0"/>
          </a:p>
        </p:txBody>
      </p:sp>
      <p:sp>
        <p:nvSpPr>
          <p:cNvPr id="10" name="Text 6"/>
          <p:cNvSpPr/>
          <p:nvPr/>
        </p:nvSpPr>
        <p:spPr>
          <a:xfrm>
            <a:off x="2393394" y="5086588"/>
            <a:ext cx="10199013" cy="355402"/>
          </a:xfrm>
          <a:prstGeom prst="rect">
            <a:avLst/>
          </a:prstGeom>
          <a:noFill/>
          <a:ln/>
        </p:spPr>
        <p:txBody>
          <a:bodyPr wrap="none" rtlCol="0" anchor="t"/>
          <a:lstStyle/>
          <a:p>
            <a:pPr algn="l" marL="342900" indent="-342900">
              <a:lnSpc>
                <a:spcPts val="2799"/>
              </a:lnSpc>
              <a:buSzPct val="100000"/>
              <a:buChar char="•"/>
            </a:pPr>
            <a:r>
              <a:rPr lang="en-US" sz="1750" b="1" dirty="0">
                <a:solidFill>
                  <a:srgbClr val="000000"/>
                </a:solidFill>
                <a:latin typeface="Instrument Sans" pitchFamily="34" charset="0"/>
                <a:ea typeface="Instrument Sans" pitchFamily="34" charset="-122"/>
                <a:cs typeface="Instrument Sans" pitchFamily="34" charset="-120"/>
              </a:rPr>
              <a:t>Bazı hatalar:</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Compose hala geliştirme aşamasındadır ve bazı hatalar olabilir.</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690205"/>
            <a:ext cx="7127677" cy="555427"/>
          </a:xfrm>
          <a:prstGeom prst="rect">
            <a:avLst/>
          </a:prstGeom>
          <a:noFill/>
          <a:ln/>
        </p:spPr>
        <p:txBody>
          <a:bodyPr wrap="none" rtlCol="0" anchor="t"/>
          <a:lstStyle/>
          <a:p>
            <a:pPr indent="0" marL="0">
              <a:lnSpc>
                <a:spcPts val="4374"/>
              </a:lnSpc>
              <a:buNone/>
            </a:pPr>
            <a:r>
              <a:rPr lang="en-US" sz="3499" b="1" dirty="0">
                <a:solidFill>
                  <a:srgbClr val="000000"/>
                </a:solidFill>
                <a:latin typeface="Instrument Sans" pitchFamily="34" charset="0"/>
                <a:ea typeface="Instrument Sans" pitchFamily="34" charset="-122"/>
                <a:cs typeface="Instrument Sans" pitchFamily="34" charset="-120"/>
              </a:rPr>
              <a:t>Jetpack Compose Nasıl Kullanılır?</a:t>
            </a:r>
            <a:endParaRPr lang="en-US" sz="3499" dirty="0"/>
          </a:p>
        </p:txBody>
      </p:sp>
      <p:sp>
        <p:nvSpPr>
          <p:cNvPr id="7" name="Text 3"/>
          <p:cNvSpPr/>
          <p:nvPr/>
        </p:nvSpPr>
        <p:spPr>
          <a:xfrm>
            <a:off x="2037993" y="1495544"/>
            <a:ext cx="10554414" cy="355402"/>
          </a:xfrm>
          <a:prstGeom prst="rect">
            <a:avLst/>
          </a:prstGeom>
          <a:noFill/>
          <a:ln/>
        </p:spPr>
        <p:txBody>
          <a:bodyPr wrap="none" rtlCol="0" anchor="t"/>
          <a:lstStyle/>
          <a:p>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Compose ile basit bir layout oluşturmak için şu şekilde başlayabilirsiniz:</a:t>
            </a:r>
            <a:endParaRPr lang="en-US" sz="1750" dirty="0"/>
          </a:p>
        </p:txBody>
      </p:sp>
      <p:sp>
        <p:nvSpPr>
          <p:cNvPr id="8" name="Shape 4"/>
          <p:cNvSpPr/>
          <p:nvPr/>
        </p:nvSpPr>
        <p:spPr>
          <a:xfrm>
            <a:off x="2037993" y="2100858"/>
            <a:ext cx="10554414" cy="2465546"/>
          </a:xfrm>
          <a:prstGeom prst="roundRect">
            <a:avLst>
              <a:gd name="adj" fmla="val 4055"/>
            </a:avLst>
          </a:prstGeom>
          <a:solidFill>
            <a:srgbClr val="F1F1F4"/>
          </a:solidFill>
          <a:ln/>
        </p:spPr>
      </p:sp>
      <p:sp>
        <p:nvSpPr>
          <p:cNvPr id="9" name="Shape 5"/>
          <p:cNvSpPr/>
          <p:nvPr/>
        </p:nvSpPr>
        <p:spPr>
          <a:xfrm>
            <a:off x="2026920" y="2100858"/>
            <a:ext cx="10576560" cy="2465546"/>
          </a:xfrm>
          <a:prstGeom prst="roundRect">
            <a:avLst>
              <a:gd name="adj" fmla="val 1352"/>
            </a:avLst>
          </a:prstGeom>
          <a:solidFill>
            <a:srgbClr val="F1F1F4"/>
          </a:solidFill>
          <a:ln/>
        </p:spPr>
      </p:sp>
      <p:sp>
        <p:nvSpPr>
          <p:cNvPr id="10" name="Text 6"/>
          <p:cNvSpPr/>
          <p:nvPr/>
        </p:nvSpPr>
        <p:spPr>
          <a:xfrm>
            <a:off x="2249091" y="2267426"/>
            <a:ext cx="10132219" cy="2132409"/>
          </a:xfrm>
          <a:prstGeom prst="rect">
            <a:avLst/>
          </a:prstGeom>
          <a:noFill/>
          <a:ln/>
        </p:spPr>
        <p:txBody>
          <a:bodyPr wrap="square" rtlCol="0" anchor="t"/>
          <a:lstStyle/>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Column {</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    Text("Merhaba, Jetpack Compose!")</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    Button(onClick = { /* Butona tıklandığında yapılacak işlemler */ }) {</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        Text("Tıkla")</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    }</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a:t>
            </a:r>
            <a:endParaRPr lang="en-US" sz="1750" dirty="0"/>
          </a:p>
        </p:txBody>
      </p:sp>
      <p:sp>
        <p:nvSpPr>
          <p:cNvPr id="11" name="Text 7"/>
          <p:cNvSpPr/>
          <p:nvPr/>
        </p:nvSpPr>
        <p:spPr>
          <a:xfrm>
            <a:off x="2037993" y="4816316"/>
            <a:ext cx="10554414" cy="363022"/>
          </a:xfrm>
          <a:prstGeom prst="rect">
            <a:avLst/>
          </a:prstGeom>
          <a:noFill/>
          <a:ln/>
        </p:spPr>
        <p:txBody>
          <a:bodyPr wrap="none" rtlCol="0" anchor="t"/>
          <a:lstStyle/>
          <a:p>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State yönetimi için </a:t>
            </a:r>
            <a:pPr algn="l"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remember</a:t>
            </a:r>
            <a:pPr algn="l"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fonksiyonunu kullanabilirsiniz:</a:t>
            </a:r>
            <a:endParaRPr lang="en-US" sz="1750" dirty="0"/>
          </a:p>
        </p:txBody>
      </p:sp>
      <p:sp>
        <p:nvSpPr>
          <p:cNvPr id="12" name="Shape 8"/>
          <p:cNvSpPr/>
          <p:nvPr/>
        </p:nvSpPr>
        <p:spPr>
          <a:xfrm>
            <a:off x="2037993" y="5429250"/>
            <a:ext cx="10554414" cy="2110145"/>
          </a:xfrm>
          <a:prstGeom prst="roundRect">
            <a:avLst>
              <a:gd name="adj" fmla="val 4739"/>
            </a:avLst>
          </a:prstGeom>
          <a:solidFill>
            <a:srgbClr val="F1F1F4"/>
          </a:solidFill>
          <a:ln/>
        </p:spPr>
      </p:sp>
      <p:sp>
        <p:nvSpPr>
          <p:cNvPr id="13" name="Shape 9"/>
          <p:cNvSpPr/>
          <p:nvPr/>
        </p:nvSpPr>
        <p:spPr>
          <a:xfrm>
            <a:off x="2026920" y="5429250"/>
            <a:ext cx="10576560" cy="2110145"/>
          </a:xfrm>
          <a:prstGeom prst="roundRect">
            <a:avLst>
              <a:gd name="adj" fmla="val 1580"/>
            </a:avLst>
          </a:prstGeom>
          <a:solidFill>
            <a:srgbClr val="F1F1F4"/>
          </a:solidFill>
          <a:ln/>
        </p:spPr>
      </p:sp>
      <p:sp>
        <p:nvSpPr>
          <p:cNvPr id="14" name="Text 10"/>
          <p:cNvSpPr/>
          <p:nvPr/>
        </p:nvSpPr>
        <p:spPr>
          <a:xfrm>
            <a:off x="2249091" y="5595818"/>
            <a:ext cx="10132219" cy="1777008"/>
          </a:xfrm>
          <a:prstGeom prst="rect">
            <a:avLst/>
          </a:prstGeom>
          <a:noFill/>
          <a:ln/>
        </p:spPr>
        <p:txBody>
          <a:bodyPr wrap="square" rtlCol="0" anchor="t"/>
          <a:lstStyle/>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var count by remember { mutableStateOf(0) }</a:t>
            </a:r>
            <a:endParaRPr lang="en-US" sz="1750" dirty="0"/>
          </a:p>
          <a:p>
            <a:pPr indent="0" marL="0">
              <a:lnSpc>
                <a:spcPts val="2799"/>
              </a:lnSpc>
              <a:buNone/>
            </a:pP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Button(onClick = { count++ }) {</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    Text("Artır: $count")</a:t>
            </a:r>
            <a:endParaRPr lang="en-US" sz="1750" dirty="0"/>
          </a:p>
          <a:p>
            <a:pPr indent="0" marL="0">
              <a:lnSpc>
                <a:spcPts val="2799"/>
              </a:lnSpc>
              <a:buNone/>
            </a:pPr>
            <a:r>
              <a:rPr lang="en-US" sz="1750" dirty="0">
                <a:solidFill>
                  <a:srgbClr val="000000"/>
                </a:solidFill>
                <a:highlight>
                  <a:srgbClr val="F1F1F4"/>
                </a:highlight>
                <a:latin typeface="Consolas" pitchFamily="34" charset="0"/>
                <a:ea typeface="Consolas" pitchFamily="34" charset="-122"/>
                <a:cs typeface="Consolas" pitchFamily="34" charset="-120"/>
              </a:rPr>
              <a:t>}</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3001327"/>
            <a:ext cx="4443889" cy="555427"/>
          </a:xfrm>
          <a:prstGeom prst="rect">
            <a:avLst/>
          </a:prstGeom>
          <a:noFill/>
          <a:ln/>
        </p:spPr>
        <p:txBody>
          <a:bodyPr wrap="none" rtlCol="0" anchor="t"/>
          <a:lstStyle/>
          <a:p>
            <a:pPr indent="0" marL="0">
              <a:lnSpc>
                <a:spcPts val="4374"/>
              </a:lnSpc>
              <a:buNone/>
            </a:pPr>
            <a:r>
              <a:rPr lang="en-US" sz="3499" b="1" dirty="0">
                <a:solidFill>
                  <a:srgbClr val="000000"/>
                </a:solidFill>
                <a:latin typeface="Instrument Sans" pitchFamily="34" charset="0"/>
                <a:ea typeface="Instrument Sans" pitchFamily="34" charset="-122"/>
                <a:cs typeface="Instrument Sans" pitchFamily="34" charset="-120"/>
              </a:rPr>
              <a:t>Sonuç</a:t>
            </a:r>
            <a:endParaRPr lang="en-US" sz="3499" dirty="0"/>
          </a:p>
        </p:txBody>
      </p:sp>
      <p:sp>
        <p:nvSpPr>
          <p:cNvPr id="7" name="Text 3"/>
          <p:cNvSpPr/>
          <p:nvPr/>
        </p:nvSpPr>
        <p:spPr>
          <a:xfrm>
            <a:off x="2037993" y="3806666"/>
            <a:ext cx="10554414" cy="1421606"/>
          </a:xfrm>
          <a:prstGeom prst="rect">
            <a:avLst/>
          </a:prstGeom>
          <a:noFill/>
          <a:ln/>
        </p:spPr>
        <p:txBody>
          <a:bodyPr wrap="square" rtlCol="0" anchor="t"/>
          <a:lstStyle/>
          <a:p>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Jetpack Compose, Android UI geliştirmenin </a:t>
            </a:r>
            <a:pPr indent="0" marL="0">
              <a:lnSpc>
                <a:spcPts val="2799"/>
              </a:lnSpc>
              <a:buNone/>
            </a:pPr>
            <a:r>
              <a:rPr lang="en-US" sz="1750" u="sng" dirty="0">
                <a:solidFill>
                  <a:srgbClr val="000000"/>
                </a:solidFill>
                <a:latin typeface="Instrument Sans" pitchFamily="34" charset="0"/>
                <a:ea typeface="Instrument Sans" pitchFamily="34" charset="-122"/>
                <a:cs typeface="Instrument Sans" pitchFamily="34" charset="-120"/>
              </a:rPr>
              <a:t>geleceğini şekillendiren</a:t>
            </a:r>
            <a:pPr indent="0" marL="0">
              <a:lnSpc>
                <a:spcPts val="2799"/>
              </a:lnSpc>
              <a:buNone/>
            </a:pPr>
            <a:r>
              <a:rPr lang="en-US" sz="1750" dirty="0">
                <a:solidFill>
                  <a:srgbClr val="000000"/>
                </a:solidFill>
                <a:latin typeface="Instrument Sans" pitchFamily="34" charset="0"/>
                <a:ea typeface="Instrument Sans" pitchFamily="34" charset="-122"/>
                <a:cs typeface="Instrument Sans" pitchFamily="34" charset="-120"/>
              </a:rPr>
              <a:t> bir teknoloji olarak ön plana çıkıyor. Geliştiricilere daha hızlı, daha etkili ve daha okunabilir kod yazma imkanı sunarak, Android uygulama geliştirme süreçlerini büyük ölçüde iyileştiriyor. Bu nedenle, geliştiricilerin Jetpack Compose'i öğrenmeleri ve kullanmaları, modern Android uygulama geliştirmenin anahtarlarından biri olabilir.</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2024-03-18T10:39:55Z</dcterms:created>
  <dcterms:modified xsi:type="dcterms:W3CDTF">2024-03-18T10:39:55Z</dcterms:modified>
</cp:coreProperties>
</file>